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478" r:id="rId3"/>
    <p:sldId id="476" r:id="rId4"/>
    <p:sldId id="473" r:id="rId5"/>
    <p:sldId id="477" r:id="rId6"/>
    <p:sldId id="479" r:id="rId7"/>
    <p:sldId id="474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10" autoAdjust="0"/>
    <p:restoredTop sz="96127" autoAdjust="0"/>
  </p:normalViewPr>
  <p:slideViewPr>
    <p:cSldViewPr>
      <p:cViewPr>
        <p:scale>
          <a:sx n="90" d="100"/>
          <a:sy n="90" d="100"/>
        </p:scale>
        <p:origin x="-1720" y="-4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1027E-FD26-4005-959D-7B4DDF3FA2CB}" type="datetimeFigureOut">
              <a:rPr lang="en-US" smtClean="0"/>
              <a:pPr/>
              <a:t>1/12/14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56996-2940-4416-A1B9-45A59BCDAD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24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56996-2940-4416-A1B9-45A59BCDAD3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94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7AF249A0-ADBE-4D06-A0AC-FFB4CBF47F81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2</a:t>
            </a:fld>
            <a:endParaRPr lang="en-US" sz="120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latin typeface="Arial" pitchFamily="34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C6B9C0C1-5620-4360-A666-AFBB18BCBAC3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3</a:t>
            </a:fld>
            <a:endParaRPr lang="en-US" sz="120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latin typeface="Arial" pitchFamily="34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E511BC97-D8DA-4678-9CBE-D8DF0B5DF199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4</a:t>
            </a:fld>
            <a:endParaRPr lang="en-US" sz="120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latin typeface="Arial" pitchFamily="34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8EC2453E-20FB-46A0-9F76-2FB24474B56E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5</a:t>
            </a:fld>
            <a:endParaRPr lang="en-US" sz="120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latin typeface="Arial" pitchFamily="34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8EC2453E-20FB-46A0-9F76-2FB24474B56E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6</a:t>
            </a:fld>
            <a:endParaRPr lang="en-US" sz="120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latin typeface="Arial" pitchFamily="34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44B7DE46-9E21-4DA5-8F89-65BC1D79B8A9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7</a:t>
            </a:fld>
            <a:endParaRPr lang="en-US" sz="120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latin typeface="Arial" pitchFamily="34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1/12/14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59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1/12/14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93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1/12/14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23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1/12/14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944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1/12/14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24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1/12/14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4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1/12/14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80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1/12/14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84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1/12/14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272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1/12/14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570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1/12/14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860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5B90-5919-426D-9FC7-4414B1939A03}" type="datetimeFigureOut">
              <a:rPr lang="en-GB" smtClean="0"/>
              <a:pPr/>
              <a:t>1/12/14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28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.w.a.m.v.overveld@tue.nl" TargetMode="External"/><Relationship Id="rId4" Type="http://schemas.openxmlformats.org/officeDocument/2006/relationships/hyperlink" Target="mailto:v.a.j.borghuis@tue.nl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2.jpe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2.jpe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2.jpeg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2.jpe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image" Target="../media/image2.jpeg"/><Relationship Id="rId1" Type="http://schemas.openxmlformats.org/officeDocument/2006/relationships/tags" Target="../tags/tag5.xml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image" Target="../media/image2.jpeg"/><Relationship Id="rId1" Type="http://schemas.openxmlformats.org/officeDocument/2006/relationships/tags" Target="../tags/tag6.x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 core Course on Modeling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2228850"/>
          </a:xfrm>
        </p:spPr>
        <p:txBody>
          <a:bodyPr>
            <a:normAutofit/>
          </a:bodyPr>
          <a:lstStyle/>
          <a:p>
            <a:r>
              <a:rPr lang="nl-NL" sz="1600" dirty="0" err="1"/>
              <a:t>Introduction</a:t>
            </a:r>
            <a:r>
              <a:rPr lang="nl-NL" sz="1600" dirty="0"/>
              <a:t> </a:t>
            </a:r>
            <a:r>
              <a:rPr lang="nl-NL" sz="1600" dirty="0" err="1"/>
              <a:t>to</a:t>
            </a:r>
            <a:r>
              <a:rPr lang="nl-NL" sz="1600" dirty="0"/>
              <a:t> Modeling</a:t>
            </a:r>
          </a:p>
          <a:p>
            <a:r>
              <a:rPr lang="nl-NL" sz="1600" dirty="0"/>
              <a:t>0LAB0 0LBB0 0LCB0 </a:t>
            </a:r>
            <a:r>
              <a:rPr lang="nl-NL" sz="1600" dirty="0" smtClean="0"/>
              <a:t>0LDB0</a:t>
            </a:r>
          </a:p>
          <a:p>
            <a:r>
              <a:rPr lang="nl-NL" sz="1600" dirty="0" smtClean="0">
                <a:hlinkClick r:id="rId3"/>
              </a:rPr>
              <a:t>c.w.a.m.v.overveld@tue.nl</a:t>
            </a:r>
            <a:endParaRPr lang="nl-NL" sz="1600" dirty="0"/>
          </a:p>
          <a:p>
            <a:r>
              <a:rPr lang="nl-NL" sz="1600" dirty="0" smtClean="0">
                <a:hlinkClick r:id="rId4"/>
              </a:rPr>
              <a:t>v.a.j.borghuis@tue.nl</a:t>
            </a:r>
            <a:r>
              <a:rPr lang="nl-NL" sz="1600" dirty="0" smtClean="0"/>
              <a:t> </a:t>
            </a:r>
          </a:p>
          <a:p>
            <a:endParaRPr lang="nl-NL" sz="1600" dirty="0"/>
          </a:p>
          <a:p>
            <a:r>
              <a:rPr lang="nl-NL" sz="1600" dirty="0" smtClean="0"/>
              <a:t>P.1</a:t>
            </a:r>
            <a:endParaRPr lang="en-US" sz="1600" dirty="0"/>
          </a:p>
          <a:p>
            <a:endParaRPr lang="nl-NL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2247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9430">
        <p:fade/>
      </p:transition>
    </mc:Choice>
    <mc:Fallback xmlns="">
      <p:transition xmlns:p14="http://schemas.microsoft.com/office/powerpoint/2010/main" spd="med" advTm="2943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ep 12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5" name="Rechte verbindingslijn 14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062" name="Text Box 7"/>
          <p:cNvSpPr txBox="1">
            <a:spLocks noChangeArrowheads="1"/>
          </p:cNvSpPr>
          <p:nvPr/>
        </p:nvSpPr>
        <p:spPr bwMode="auto">
          <a:xfrm>
            <a:off x="179388" y="1319212"/>
            <a:ext cx="4319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nl-NL"/>
          </a:p>
        </p:txBody>
      </p:sp>
      <p:sp>
        <p:nvSpPr>
          <p:cNvPr id="45063" name="Rectangle 8"/>
          <p:cNvSpPr>
            <a:spLocks noChangeArrowheads="1"/>
          </p:cNvSpPr>
          <p:nvPr/>
        </p:nvSpPr>
        <p:spPr bwMode="auto">
          <a:xfrm>
            <a:off x="468313" y="1985962"/>
            <a:ext cx="2806700" cy="137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5064" name="Rectangle 9"/>
          <p:cNvSpPr>
            <a:spLocks noChangeArrowheads="1"/>
          </p:cNvSpPr>
          <p:nvPr/>
        </p:nvSpPr>
        <p:spPr bwMode="auto">
          <a:xfrm>
            <a:off x="1258888" y="2697956"/>
            <a:ext cx="914400" cy="56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13676" name="Text Box 12"/>
          <p:cNvSpPr txBox="1">
            <a:spLocks noChangeArrowheads="1"/>
          </p:cNvSpPr>
          <p:nvPr/>
        </p:nvSpPr>
        <p:spPr bwMode="auto">
          <a:xfrm>
            <a:off x="194400" y="914400"/>
            <a:ext cx="8497888" cy="3754874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>
              <a:buFontTx/>
              <a:buNone/>
              <a:defRPr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l">
              <a:buFontTx/>
              <a:buNone/>
              <a:defRPr/>
            </a:pPr>
            <a:endParaRPr lang="nl-NL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FontTx/>
              <a:buNone/>
              <a:defRPr/>
            </a:pPr>
            <a:r>
              <a:rPr lang="nl-N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bundle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</a:t>
            </a:r>
            <a:endParaRPr lang="nl-NL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FontTx/>
              <a:buNone/>
              <a:defRPr/>
            </a:pP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property: (name, set of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values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l">
              <a:buFontTx/>
              <a:buNone/>
              <a:defRPr/>
            </a:pP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name: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distinguish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</a:t>
            </a:r>
            <a:endParaRPr lang="nl-NL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FontTx/>
              <a:buNone/>
              <a:defRPr/>
            </a:pP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type: set of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possible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values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property</a:t>
            </a:r>
          </a:p>
          <a:p>
            <a:pPr algn="l">
              <a:buFontTx/>
              <a:buNone/>
              <a:defRPr/>
            </a:pP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single out a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unique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concept. A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atomic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compound</a:t>
            </a:r>
          </a:p>
          <a:p>
            <a:pPr algn="l">
              <a:buFontTx/>
              <a:buNone/>
              <a:defRPr/>
            </a:pP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atomic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cannot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decomposed</a:t>
            </a:r>
            <a:endParaRPr lang="nl-NL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FontTx/>
              <a:buNone/>
              <a:defRPr/>
            </a:pP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compound: a concept,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composed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further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</a:t>
            </a:r>
            <a:endParaRPr lang="nl-NL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107504" y="194400"/>
            <a:ext cx="8964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Denoting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values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7834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180"/>
    </mc:Choice>
    <mc:Fallback xmlns="">
      <p:transition xmlns:p14="http://schemas.microsoft.com/office/powerpoint/2010/main" spd="slow" advTm="4418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3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3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3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3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3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3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36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6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Text Box 7"/>
          <p:cNvSpPr txBox="1">
            <a:spLocks noChangeArrowheads="1"/>
          </p:cNvSpPr>
          <p:nvPr/>
        </p:nvSpPr>
        <p:spPr bwMode="auto">
          <a:xfrm>
            <a:off x="179388" y="1319212"/>
            <a:ext cx="4319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nl-NL"/>
          </a:p>
        </p:txBody>
      </p:sp>
      <p:sp>
        <p:nvSpPr>
          <p:cNvPr id="49158" name="Rectangle 8"/>
          <p:cNvSpPr>
            <a:spLocks noChangeArrowheads="1"/>
          </p:cNvSpPr>
          <p:nvPr/>
        </p:nvSpPr>
        <p:spPr bwMode="auto">
          <a:xfrm>
            <a:off x="468313" y="1985962"/>
            <a:ext cx="2806700" cy="137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9159" name="Rectangle 9"/>
          <p:cNvSpPr>
            <a:spLocks noChangeArrowheads="1"/>
          </p:cNvSpPr>
          <p:nvPr/>
        </p:nvSpPr>
        <p:spPr bwMode="auto">
          <a:xfrm>
            <a:off x="1258888" y="2697956"/>
            <a:ext cx="914400" cy="56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30073" name="Text Box 25"/>
          <p:cNvSpPr txBox="1">
            <a:spLocks noChangeArrowheads="1"/>
          </p:cNvSpPr>
          <p:nvPr/>
        </p:nvSpPr>
        <p:spPr bwMode="auto">
          <a:xfrm>
            <a:off x="194400" y="914400"/>
            <a:ext cx="4665632" cy="2154436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Notation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defRPr/>
            </a:pP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 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something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 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something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FontTx/>
              <a:buNone/>
              <a:defRPr/>
            </a:pP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0085" name="AutoShape 37"/>
          <p:cNvSpPr>
            <a:spLocks noChangeArrowheads="1"/>
          </p:cNvSpPr>
          <p:nvPr/>
        </p:nvSpPr>
        <p:spPr bwMode="auto">
          <a:xfrm>
            <a:off x="3851920" y="771550"/>
            <a:ext cx="4967832" cy="1656184"/>
          </a:xfrm>
          <a:prstGeom prst="wedgeEllipseCallout">
            <a:avLst>
              <a:gd name="adj1" fmla="val -70479"/>
              <a:gd name="adj2" fmla="val 27490"/>
            </a:avLst>
          </a:prstGeom>
          <a:solidFill>
            <a:schemeClr val="accent3">
              <a:lumMod val="40000"/>
              <a:lumOff val="60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buFontTx/>
              <a:buNone/>
            </a:pPr>
            <a:r>
              <a:rPr lang="nl-NL" sz="1800" dirty="0" smtClean="0">
                <a:solidFill>
                  <a:schemeClr val="accent1">
                    <a:lumMod val="75000"/>
                  </a:schemeClr>
                </a:solidFill>
              </a:rPr>
              <a:t>‘name’ </a:t>
            </a:r>
            <a:r>
              <a:rPr lang="nl-NL" sz="1800" dirty="0" err="1" smtClean="0">
                <a:solidFill>
                  <a:schemeClr val="accent1">
                    <a:lumMod val="75000"/>
                  </a:schemeClr>
                </a:solidFill>
              </a:rPr>
              <a:t>refers</a:t>
            </a:r>
            <a:r>
              <a:rPr lang="nl-NL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nl-NL" sz="1800" dirty="0" err="1" smtClean="0">
                <a:solidFill>
                  <a:schemeClr val="accent1">
                    <a:lumMod val="75000"/>
                  </a:schemeClr>
                </a:solidFill>
              </a:rPr>
              <a:t>to</a:t>
            </a:r>
            <a:r>
              <a:rPr lang="nl-NL" sz="1800" dirty="0" smtClean="0">
                <a:solidFill>
                  <a:schemeClr val="accent1">
                    <a:lumMod val="75000"/>
                  </a:schemeClr>
                </a:solidFill>
              </a:rPr>
              <a:t> ‘</a:t>
            </a:r>
            <a:r>
              <a:rPr lang="nl-NL" sz="1800" dirty="0" err="1" smtClean="0">
                <a:solidFill>
                  <a:schemeClr val="accent1">
                    <a:lumMod val="75000"/>
                  </a:schemeClr>
                </a:solidFill>
              </a:rPr>
              <a:t>something</a:t>
            </a:r>
            <a:r>
              <a:rPr lang="nl-NL" sz="1800" dirty="0" smtClean="0">
                <a:solidFill>
                  <a:schemeClr val="accent1">
                    <a:lumMod val="75000"/>
                  </a:schemeClr>
                </a:solidFill>
              </a:rPr>
              <a:t>’.</a:t>
            </a:r>
          </a:p>
          <a:p>
            <a:pPr algn="l">
              <a:buFontTx/>
              <a:buNone/>
            </a:pPr>
            <a:endParaRPr lang="nl-NL" sz="1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>
              <a:buFontTx/>
              <a:buNone/>
            </a:pPr>
            <a:r>
              <a:rPr lang="nl-NL" dirty="0" err="1"/>
              <a:t>W</a:t>
            </a:r>
            <a:r>
              <a:rPr lang="nl-NL" sz="1800" dirty="0" err="1" smtClean="0"/>
              <a:t>hat</a:t>
            </a:r>
            <a:r>
              <a:rPr lang="nl-NL" sz="1800" dirty="0" smtClean="0"/>
              <a:t>  </a:t>
            </a:r>
            <a:r>
              <a:rPr lang="nl-NL" sz="1800" dirty="0" err="1" smtClean="0"/>
              <a:t>value</a:t>
            </a:r>
            <a:r>
              <a:rPr lang="nl-NL" sz="1800" dirty="0" smtClean="0"/>
              <a:t> </a:t>
            </a:r>
            <a:r>
              <a:rPr lang="nl-NL" sz="1800" dirty="0"/>
              <a:t>does </a:t>
            </a:r>
            <a:r>
              <a:rPr lang="nl-NL" sz="1800" dirty="0" smtClean="0"/>
              <a:t>‘name’ </a:t>
            </a:r>
            <a:r>
              <a:rPr lang="nl-NL" sz="1800" dirty="0"/>
              <a:t>have? </a:t>
            </a:r>
            <a:r>
              <a:rPr lang="nl-NL" sz="1800" dirty="0" smtClean="0"/>
              <a:t>or </a:t>
            </a:r>
            <a:r>
              <a:rPr lang="nl-NL" sz="1800" dirty="0" err="1"/>
              <a:t>what</a:t>
            </a:r>
            <a:r>
              <a:rPr lang="nl-NL" sz="1800" dirty="0"/>
              <a:t> </a:t>
            </a:r>
            <a:r>
              <a:rPr lang="nl-NL" sz="1800" dirty="0" err="1"/>
              <a:t>values</a:t>
            </a:r>
            <a:r>
              <a:rPr lang="nl-NL" sz="1800" dirty="0"/>
              <a:t> do </a:t>
            </a:r>
            <a:r>
              <a:rPr lang="nl-NL" sz="1800" dirty="0" err="1"/>
              <a:t>its</a:t>
            </a:r>
            <a:r>
              <a:rPr lang="nl-NL" sz="1800" dirty="0"/>
              <a:t> </a:t>
            </a:r>
            <a:r>
              <a:rPr lang="nl-NL" sz="1800" dirty="0" err="1"/>
              <a:t>properties</a:t>
            </a:r>
            <a:r>
              <a:rPr lang="nl-NL" sz="1800" dirty="0"/>
              <a:t> have?</a:t>
            </a:r>
          </a:p>
        </p:txBody>
      </p:sp>
      <p:grpSp>
        <p:nvGrpSpPr>
          <p:cNvPr id="17" name="Groep 16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8" name="Afbeelding 17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9" name="Rechte verbindingslijn 18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kstvak 10"/>
          <p:cNvSpPr txBox="1"/>
          <p:nvPr/>
        </p:nvSpPr>
        <p:spPr>
          <a:xfrm>
            <a:off x="107504" y="194400"/>
            <a:ext cx="8964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Denoting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values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0075" name="AutoShape 27"/>
          <p:cNvSpPr>
            <a:spLocks noChangeArrowheads="1"/>
          </p:cNvSpPr>
          <p:nvPr/>
        </p:nvSpPr>
        <p:spPr bwMode="auto">
          <a:xfrm>
            <a:off x="2771800" y="2661071"/>
            <a:ext cx="5688632" cy="2482429"/>
          </a:xfrm>
          <a:prstGeom prst="wedgeEllipseCallout">
            <a:avLst>
              <a:gd name="adj1" fmla="val -48576"/>
              <a:gd name="adj2" fmla="val -60111"/>
            </a:avLst>
          </a:prstGeom>
          <a:solidFill>
            <a:schemeClr val="accent3">
              <a:lumMod val="40000"/>
              <a:lumOff val="60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buFontTx/>
              <a:buNone/>
            </a:pP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</a:rPr>
              <a:t>‘name’ is a member of ‘</a:t>
            </a:r>
            <a:r>
              <a:rPr lang="nl-NL" sz="2000" dirty="0" err="1" smtClean="0">
                <a:solidFill>
                  <a:schemeClr val="accent1">
                    <a:lumMod val="75000"/>
                  </a:schemeClr>
                </a:solidFill>
              </a:rPr>
              <a:t>something</a:t>
            </a:r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</a:rPr>
              <a:t>’.</a:t>
            </a:r>
          </a:p>
          <a:p>
            <a:pPr algn="l">
              <a:buFontTx/>
              <a:buNone/>
            </a:pPr>
            <a:endParaRPr lang="nl-NL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>
              <a:buFontTx/>
              <a:buNone/>
            </a:pPr>
            <a:r>
              <a:rPr lang="nl-NL" sz="2000" dirty="0" err="1" smtClean="0"/>
              <a:t>what</a:t>
            </a:r>
            <a:r>
              <a:rPr lang="nl-NL" sz="2000" dirty="0" smtClean="0"/>
              <a:t> </a:t>
            </a:r>
            <a:r>
              <a:rPr lang="nl-NL" sz="2000" dirty="0"/>
              <a:t>type of concept is </a:t>
            </a:r>
            <a:r>
              <a:rPr lang="nl-NL" sz="2000" dirty="0" err="1"/>
              <a:t>it</a:t>
            </a:r>
            <a:r>
              <a:rPr lang="nl-NL" sz="2000" dirty="0"/>
              <a:t>? </a:t>
            </a:r>
          </a:p>
          <a:p>
            <a:pPr algn="l">
              <a:buFontTx/>
              <a:buNone/>
            </a:pPr>
            <a:r>
              <a:rPr lang="nl-NL" sz="1600" dirty="0" err="1"/>
              <a:t>Notice</a:t>
            </a:r>
            <a:r>
              <a:rPr lang="nl-NL" sz="1600" dirty="0"/>
              <a:t>: </a:t>
            </a:r>
          </a:p>
          <a:p>
            <a:pPr algn="l">
              <a:buFontTx/>
              <a:buNone/>
            </a:pPr>
            <a:r>
              <a:rPr lang="nl-NL" sz="1600" dirty="0"/>
              <a:t>p:{3,4} is the </a:t>
            </a:r>
            <a:r>
              <a:rPr lang="nl-NL" sz="1600" dirty="0" err="1"/>
              <a:t>same</a:t>
            </a:r>
            <a:r>
              <a:rPr lang="nl-NL" sz="1600" dirty="0"/>
              <a:t> as </a:t>
            </a:r>
            <a:r>
              <a:rPr lang="nl-NL" sz="1600" dirty="0" smtClean="0"/>
              <a:t>‘p=3 </a:t>
            </a:r>
            <a:r>
              <a:rPr lang="nl-NL" sz="1600" dirty="0"/>
              <a:t>or </a:t>
            </a:r>
            <a:r>
              <a:rPr lang="nl-NL" sz="1600" dirty="0" smtClean="0"/>
              <a:t>p=4’;</a:t>
            </a:r>
            <a:endParaRPr lang="nl-NL" sz="1600" dirty="0"/>
          </a:p>
          <a:p>
            <a:pPr algn="l">
              <a:buFontTx/>
              <a:buNone/>
            </a:pPr>
            <a:r>
              <a:rPr lang="nl-NL" sz="1600" dirty="0"/>
              <a:t>p:{3} is the </a:t>
            </a:r>
            <a:r>
              <a:rPr lang="nl-NL" sz="1600" dirty="0" err="1"/>
              <a:t>same</a:t>
            </a:r>
            <a:r>
              <a:rPr lang="nl-NL" sz="1600" dirty="0"/>
              <a:t> as </a:t>
            </a:r>
            <a:r>
              <a:rPr lang="nl-NL" sz="1600" dirty="0" smtClean="0"/>
              <a:t>‘p=3’</a:t>
            </a:r>
            <a:endParaRPr lang="nl-NL" sz="1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8943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211"/>
    </mc:Choice>
    <mc:Fallback xmlns="">
      <p:transition xmlns:p14="http://schemas.microsoft.com/office/powerpoint/2010/main" spd="slow" advTm="67211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0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0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73" grpId="0" uiExpand="1" build="p" bldLvl="5"/>
      <p:bldP spid="130085" grpId="0" animBg="1"/>
      <p:bldP spid="13007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ep 21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23" name="Afbeelding 22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4" name="Rechte verbindingslijn 23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723" name="Text Box 11"/>
          <p:cNvSpPr txBox="1">
            <a:spLocks noChangeArrowheads="1"/>
          </p:cNvSpPr>
          <p:nvPr/>
        </p:nvSpPr>
        <p:spPr bwMode="auto">
          <a:xfrm>
            <a:off x="194400" y="914400"/>
            <a:ext cx="9217024" cy="4124206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l">
              <a:lnSpc>
                <a:spcPct val="100000"/>
              </a:lnSpc>
              <a:buFontTx/>
              <a:buNone/>
              <a:defRPr/>
            </a:pP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Notation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l">
              <a:lnSpc>
                <a:spcPct val="100000"/>
              </a:lnSpc>
              <a:buFontTx/>
              <a:buNone/>
              <a:defRPr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called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myLantern</a:t>
            </a:r>
            <a:endParaRPr lang="nl-NL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100000"/>
              </a:lnSpc>
              <a:buFontTx/>
              <a:buNone/>
              <a:defRPr/>
            </a:pP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nl-NL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height</a:t>
            </a:r>
            <a:r>
              <a:rPr lang="nl-N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, power</a:t>
            </a:r>
          </a:p>
          <a:p>
            <a:pPr algn="l">
              <a:lnSpc>
                <a:spcPct val="100000"/>
              </a:lnSpc>
              <a:buFontTx/>
              <a:buNone/>
              <a:defRPr/>
            </a:pP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height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:{</a:t>
            </a:r>
            <a:r>
              <a:rPr lang="nl-N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5 … 25}m</a:t>
            </a:r>
          </a:p>
          <a:p>
            <a:pPr algn="l">
              <a:lnSpc>
                <a:spcPct val="100000"/>
              </a:lnSpc>
              <a:buFontTx/>
              <a:buNone/>
              <a:defRPr/>
            </a:pP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power: </a:t>
            </a:r>
            <a:r>
              <a:rPr lang="nl-N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{100,2000}W</a:t>
            </a:r>
          </a:p>
          <a:p>
            <a:pPr algn="l">
              <a:lnSpc>
                <a:spcPct val="100000"/>
              </a:lnSpc>
              <a:buFontTx/>
              <a:buNone/>
              <a:defRPr/>
            </a:pP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abbreviation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algn="l">
              <a:lnSpc>
                <a:spcPct val="100000"/>
              </a:lnSpc>
              <a:buFontTx/>
              <a:buNone/>
              <a:defRPr/>
            </a:pPr>
            <a:r>
              <a:rPr lang="nl-N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nl-NL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myLantern</a:t>
            </a:r>
            <a:r>
              <a:rPr lang="nl-N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= [</a:t>
            </a:r>
            <a:r>
              <a:rPr lang="nl-NL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height</a:t>
            </a:r>
            <a:r>
              <a:rPr lang="nl-N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: 12m, power: 2000W]</a:t>
            </a:r>
          </a:p>
          <a:p>
            <a:pPr algn="l">
              <a:lnSpc>
                <a:spcPct val="100000"/>
              </a:lnSpc>
              <a:buFontTx/>
              <a:buNone/>
              <a:defRPr/>
            </a:pPr>
            <a:r>
              <a:rPr lang="nl-N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allLanterns</a:t>
            </a:r>
            <a:r>
              <a:rPr lang="nl-N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= [</a:t>
            </a:r>
            <a:r>
              <a:rPr lang="nl-NL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height</a:t>
            </a:r>
            <a:r>
              <a:rPr lang="nl-N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: {5 … 25}m, </a:t>
            </a:r>
            <a:endParaRPr lang="nl-NL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100000"/>
              </a:lnSpc>
              <a:buFontTx/>
              <a:buNone/>
              <a:defRPr/>
            </a:pPr>
            <a:r>
              <a:rPr lang="nl-N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          power</a:t>
            </a:r>
            <a:r>
              <a:rPr lang="nl-N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: {100,2000}W]</a:t>
            </a:r>
          </a:p>
          <a:p>
            <a:pPr algn="l">
              <a:lnSpc>
                <a:spcPct val="100000"/>
              </a:lnSpc>
              <a:buFontTx/>
              <a:buNone/>
              <a:defRPr/>
            </a:pPr>
            <a:r>
              <a:rPr lang="nl-N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tallLanterns</a:t>
            </a:r>
            <a:r>
              <a:rPr lang="nl-N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= [</a:t>
            </a:r>
            <a:r>
              <a:rPr lang="nl-NL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height</a:t>
            </a:r>
            <a:r>
              <a:rPr lang="nl-N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: {15 … 25}m, </a:t>
            </a:r>
            <a:endParaRPr lang="nl-NL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100000"/>
              </a:lnSpc>
              <a:buFontTx/>
              <a:buNone/>
              <a:defRPr/>
            </a:pPr>
            <a:r>
              <a:rPr lang="nl-N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           power</a:t>
            </a:r>
            <a:r>
              <a:rPr lang="nl-N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: {2000} W]</a:t>
            </a:r>
          </a:p>
          <a:p>
            <a:pPr algn="l">
              <a:lnSpc>
                <a:spcPct val="100000"/>
              </a:lnSpc>
              <a:buFontTx/>
              <a:buNone/>
              <a:defRPr/>
            </a:pPr>
            <a:r>
              <a:rPr lang="nl-N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oneTallLantern</a:t>
            </a:r>
            <a:r>
              <a:rPr lang="nl-N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: </a:t>
            </a:r>
            <a:r>
              <a:rPr lang="nl-NL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tallLanterns</a:t>
            </a:r>
            <a:endParaRPr lang="nl-NL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100000"/>
              </a:lnSpc>
              <a:buFontTx/>
              <a:buNone/>
              <a:defRPr/>
            </a:pPr>
            <a:r>
              <a:rPr lang="nl-N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myLantern</a:t>
            </a:r>
            <a:r>
              <a:rPr lang="nl-N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: </a:t>
            </a:r>
            <a:r>
              <a:rPr lang="nl-NL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allLanterns</a:t>
            </a:r>
            <a:r>
              <a:rPr lang="nl-N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, </a:t>
            </a:r>
            <a:r>
              <a:rPr lang="nl-NL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myLantern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: 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tallLanterns</a:t>
            </a:r>
            <a:endParaRPr lang="nl-NL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086" name="Rectangle 8"/>
          <p:cNvSpPr>
            <a:spLocks noChangeArrowheads="1"/>
          </p:cNvSpPr>
          <p:nvPr/>
        </p:nvSpPr>
        <p:spPr bwMode="auto">
          <a:xfrm>
            <a:off x="468313" y="1985962"/>
            <a:ext cx="2806700" cy="137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6087" name="Rectangle 9"/>
          <p:cNvSpPr>
            <a:spLocks noChangeArrowheads="1"/>
          </p:cNvSpPr>
          <p:nvPr/>
        </p:nvSpPr>
        <p:spPr bwMode="auto">
          <a:xfrm>
            <a:off x="1258888" y="2697956"/>
            <a:ext cx="914400" cy="56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15743" name="Line 31"/>
          <p:cNvSpPr>
            <a:spLocks noChangeShapeType="1"/>
          </p:cNvSpPr>
          <p:nvPr/>
        </p:nvSpPr>
        <p:spPr bwMode="auto">
          <a:xfrm>
            <a:off x="5724103" y="4695131"/>
            <a:ext cx="1800225" cy="250031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5744" name="Line 32"/>
          <p:cNvSpPr>
            <a:spLocks noChangeShapeType="1"/>
          </p:cNvSpPr>
          <p:nvPr/>
        </p:nvSpPr>
        <p:spPr bwMode="auto">
          <a:xfrm flipH="1">
            <a:off x="5940003" y="4587974"/>
            <a:ext cx="1368425" cy="357188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5729" name="AutoShape 17"/>
          <p:cNvSpPr>
            <a:spLocks noChangeArrowheads="1"/>
          </p:cNvSpPr>
          <p:nvPr/>
        </p:nvSpPr>
        <p:spPr bwMode="auto">
          <a:xfrm>
            <a:off x="4584955" y="1463773"/>
            <a:ext cx="4473538" cy="1044377"/>
          </a:xfrm>
          <a:prstGeom prst="wedgeEllipseCallout">
            <a:avLst>
              <a:gd name="adj1" fmla="val -92682"/>
              <a:gd name="adj2" fmla="val 11736"/>
            </a:avLst>
          </a:prstGeom>
          <a:solidFill>
            <a:schemeClr val="accent3">
              <a:lumMod val="40000"/>
              <a:lumOff val="6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buFontTx/>
              <a:buNone/>
            </a:pPr>
            <a:r>
              <a:rPr lang="nl-NL" sz="1600" dirty="0" err="1"/>
              <a:t>use</a:t>
            </a:r>
            <a:r>
              <a:rPr lang="nl-NL" sz="1600" dirty="0"/>
              <a:t> set-</a:t>
            </a:r>
            <a:r>
              <a:rPr lang="nl-NL" sz="1600" dirty="0" err="1"/>
              <a:t>notation</a:t>
            </a:r>
            <a:r>
              <a:rPr lang="nl-NL" sz="1600" dirty="0"/>
              <a:t> </a:t>
            </a:r>
            <a:r>
              <a:rPr lang="nl-NL" sz="1600" dirty="0" err="1"/>
              <a:t>to</a:t>
            </a:r>
            <a:r>
              <a:rPr lang="nl-NL" sz="1600" dirty="0"/>
              <a:t> </a:t>
            </a:r>
            <a:r>
              <a:rPr lang="nl-NL" sz="1600" dirty="0" err="1"/>
              <a:t>indicate</a:t>
            </a:r>
            <a:r>
              <a:rPr lang="nl-NL" sz="1600" dirty="0"/>
              <a:t> ranges </a:t>
            </a:r>
            <a:r>
              <a:rPr lang="nl-NL" sz="1600" dirty="0" smtClean="0"/>
              <a:t>(</a:t>
            </a:r>
            <a:r>
              <a:rPr lang="nl-NL" sz="1600" dirty="0" err="1" smtClean="0"/>
              <a:t>using</a:t>
            </a:r>
            <a:r>
              <a:rPr lang="nl-NL" sz="1600" dirty="0" smtClean="0"/>
              <a:t> ‘...’) or </a:t>
            </a:r>
            <a:r>
              <a:rPr lang="nl-NL" sz="1600" dirty="0" err="1"/>
              <a:t>other</a:t>
            </a:r>
            <a:r>
              <a:rPr lang="nl-NL" sz="1600" dirty="0"/>
              <a:t> </a:t>
            </a:r>
            <a:r>
              <a:rPr lang="nl-NL" sz="1600" dirty="0" err="1"/>
              <a:t>collections</a:t>
            </a:r>
            <a:r>
              <a:rPr lang="nl-NL" sz="1600" dirty="0"/>
              <a:t> of </a:t>
            </a:r>
            <a:r>
              <a:rPr lang="nl-NL" sz="1600" dirty="0" err="1" smtClean="0"/>
              <a:t>values</a:t>
            </a:r>
            <a:r>
              <a:rPr lang="nl-NL" sz="1600" dirty="0" smtClean="0"/>
              <a:t> (</a:t>
            </a:r>
            <a:r>
              <a:rPr lang="nl-NL" sz="1600" dirty="0" err="1" smtClean="0"/>
              <a:t>using</a:t>
            </a:r>
            <a:r>
              <a:rPr lang="nl-NL" sz="1600" dirty="0" smtClean="0"/>
              <a:t> ‘ , ’)</a:t>
            </a:r>
            <a:endParaRPr lang="nl-NL" sz="1600" dirty="0"/>
          </a:p>
        </p:txBody>
      </p:sp>
      <p:sp>
        <p:nvSpPr>
          <p:cNvPr id="115737" name="AutoShape 25"/>
          <p:cNvSpPr>
            <a:spLocks noChangeArrowheads="1"/>
          </p:cNvSpPr>
          <p:nvPr/>
        </p:nvSpPr>
        <p:spPr bwMode="auto">
          <a:xfrm>
            <a:off x="6162695" y="2758157"/>
            <a:ext cx="2895798" cy="1037729"/>
          </a:xfrm>
          <a:prstGeom prst="wedgeEllipseCallout">
            <a:avLst>
              <a:gd name="adj1" fmla="val -47338"/>
              <a:gd name="adj2" fmla="val -12543"/>
            </a:avLst>
          </a:prstGeom>
          <a:solidFill>
            <a:schemeClr val="accent3">
              <a:lumMod val="40000"/>
              <a:lumOff val="6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buFontTx/>
              <a:buNone/>
            </a:pPr>
            <a:r>
              <a:rPr lang="nl-NL" sz="1600">
                <a:latin typeface="Courier New" pitchFamily="49" charset="0"/>
              </a:rPr>
              <a:t>allLanterns</a:t>
            </a:r>
            <a:r>
              <a:rPr lang="nl-NL" sz="1600"/>
              <a:t> and </a:t>
            </a:r>
            <a:r>
              <a:rPr lang="nl-NL" sz="1600">
                <a:latin typeface="Courier New" pitchFamily="49" charset="0"/>
              </a:rPr>
              <a:t>tallLanterns</a:t>
            </a:r>
            <a:r>
              <a:rPr lang="nl-NL" sz="1600"/>
              <a:t> are sets</a:t>
            </a:r>
          </a:p>
        </p:txBody>
      </p:sp>
      <p:sp>
        <p:nvSpPr>
          <p:cNvPr id="115738" name="AutoShape 26"/>
          <p:cNvSpPr>
            <a:spLocks noChangeArrowheads="1"/>
          </p:cNvSpPr>
          <p:nvPr/>
        </p:nvSpPr>
        <p:spPr bwMode="auto">
          <a:xfrm>
            <a:off x="5580112" y="3795886"/>
            <a:ext cx="3503169" cy="1368152"/>
          </a:xfrm>
          <a:prstGeom prst="wedgeEllipseCallout">
            <a:avLst>
              <a:gd name="adj1" fmla="val -48965"/>
              <a:gd name="adj2" fmla="val -1173"/>
            </a:avLst>
          </a:prstGeom>
          <a:solidFill>
            <a:schemeClr val="accent3">
              <a:lumMod val="40000"/>
              <a:lumOff val="6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buFontTx/>
              <a:buNone/>
            </a:pPr>
            <a:r>
              <a:rPr lang="nl-NL" sz="1600" dirty="0" err="1">
                <a:latin typeface="Courier New" pitchFamily="49" charset="0"/>
              </a:rPr>
              <a:t>oneTallLantern</a:t>
            </a:r>
            <a:r>
              <a:rPr lang="nl-NL" sz="1600" dirty="0">
                <a:latin typeface="Courier New" pitchFamily="49" charset="0"/>
              </a:rPr>
              <a:t> </a:t>
            </a:r>
            <a:r>
              <a:rPr lang="nl-NL" sz="1600" dirty="0"/>
              <a:t>is a </a:t>
            </a:r>
            <a:r>
              <a:rPr lang="nl-NL" sz="1600" dirty="0" smtClean="0"/>
              <a:t>member of </a:t>
            </a:r>
            <a:r>
              <a:rPr lang="nl-NL" sz="1600" dirty="0"/>
              <a:t>the set</a:t>
            </a:r>
            <a:r>
              <a:rPr lang="nl-NL" sz="1600" dirty="0">
                <a:latin typeface="Courier New" pitchFamily="49" charset="0"/>
              </a:rPr>
              <a:t> </a:t>
            </a:r>
            <a:r>
              <a:rPr lang="nl-NL" sz="1600" dirty="0" err="1">
                <a:latin typeface="Courier New" pitchFamily="49" charset="0"/>
              </a:rPr>
              <a:t>tallLanterns</a:t>
            </a:r>
            <a:r>
              <a:rPr lang="nl-NL" sz="1600" dirty="0">
                <a:latin typeface="Courier New" pitchFamily="49" charset="0"/>
              </a:rPr>
              <a:t>, </a:t>
            </a:r>
            <a:r>
              <a:rPr lang="nl-NL" sz="1600" dirty="0" err="1"/>
              <a:t>hence</a:t>
            </a:r>
            <a:r>
              <a:rPr lang="nl-NL" sz="1600" dirty="0"/>
              <a:t> the ‘:‘ in </a:t>
            </a:r>
            <a:r>
              <a:rPr lang="nl-NL" sz="1600" dirty="0" err="1"/>
              <a:t>stead</a:t>
            </a:r>
            <a:r>
              <a:rPr lang="nl-NL" sz="1600" dirty="0"/>
              <a:t> of ‘=‘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107504" y="194400"/>
            <a:ext cx="8964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Denoting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values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5741" name="AutoShape 29"/>
          <p:cNvSpPr>
            <a:spLocks noChangeArrowheads="1"/>
          </p:cNvSpPr>
          <p:nvPr/>
        </p:nvSpPr>
        <p:spPr bwMode="auto">
          <a:xfrm>
            <a:off x="2915816" y="217660"/>
            <a:ext cx="4294213" cy="1129954"/>
          </a:xfrm>
          <a:prstGeom prst="wedgeEllipseCallout">
            <a:avLst>
              <a:gd name="adj1" fmla="val -55454"/>
              <a:gd name="adj2" fmla="val 115007"/>
            </a:avLst>
          </a:prstGeom>
          <a:solidFill>
            <a:schemeClr val="accent3">
              <a:lumMod val="40000"/>
              <a:lumOff val="6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buFontTx/>
              <a:buNone/>
            </a:pPr>
            <a:r>
              <a:rPr lang="nl-NL" sz="1400" dirty="0"/>
              <a:t>a type is </a:t>
            </a:r>
            <a:r>
              <a:rPr lang="nl-NL" sz="1400" dirty="0" smtClean="0"/>
              <a:t>a </a:t>
            </a:r>
            <a:r>
              <a:rPr lang="nl-NL" sz="1400" dirty="0"/>
              <a:t>set of </a:t>
            </a:r>
            <a:r>
              <a:rPr lang="nl-NL" sz="1400" dirty="0" err="1"/>
              <a:t>values</a:t>
            </a:r>
            <a:r>
              <a:rPr lang="nl-NL" sz="1400" dirty="0"/>
              <a:t>. </a:t>
            </a:r>
            <a:r>
              <a:rPr lang="nl-NL" sz="1400" dirty="0" err="1" smtClean="0"/>
              <a:t>If</a:t>
            </a:r>
            <a:r>
              <a:rPr lang="nl-NL" sz="1400" dirty="0" smtClean="0"/>
              <a:t> </a:t>
            </a:r>
            <a:r>
              <a:rPr lang="nl-NL" sz="1400" dirty="0"/>
              <a:t>the set </a:t>
            </a:r>
            <a:r>
              <a:rPr lang="nl-NL" sz="1400" dirty="0" err="1"/>
              <a:t>contains</a:t>
            </a:r>
            <a:r>
              <a:rPr lang="nl-NL" sz="1400" dirty="0"/>
              <a:t> </a:t>
            </a:r>
            <a:r>
              <a:rPr lang="nl-NL" sz="1400" dirty="0" err="1"/>
              <a:t>only</a:t>
            </a:r>
            <a:r>
              <a:rPr lang="nl-NL" sz="1400" dirty="0"/>
              <a:t> </a:t>
            </a:r>
            <a:r>
              <a:rPr lang="nl-NL" sz="1400" dirty="0" err="1"/>
              <a:t>one</a:t>
            </a:r>
            <a:r>
              <a:rPr lang="nl-NL" sz="1400" dirty="0"/>
              <a:t> </a:t>
            </a:r>
            <a:r>
              <a:rPr lang="nl-NL" sz="1400" dirty="0" err="1" smtClean="0"/>
              <a:t>value</a:t>
            </a:r>
            <a:r>
              <a:rPr lang="nl-NL" sz="1400" dirty="0" smtClean="0"/>
              <a:t> we </a:t>
            </a:r>
            <a:r>
              <a:rPr lang="nl-NL" sz="1400" dirty="0" err="1" smtClean="0"/>
              <a:t>will</a:t>
            </a:r>
            <a:r>
              <a:rPr lang="nl-NL" sz="1400" dirty="0" smtClean="0"/>
              <a:t> </a:t>
            </a:r>
            <a:r>
              <a:rPr lang="nl-NL" sz="1400" dirty="0" err="1" smtClean="0"/>
              <a:t>often</a:t>
            </a:r>
            <a:r>
              <a:rPr lang="nl-NL" sz="1400" dirty="0" smtClean="0"/>
              <a:t> </a:t>
            </a:r>
            <a:r>
              <a:rPr lang="nl-NL" sz="1400" dirty="0"/>
              <a:t>drop the accolades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9853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691"/>
    </mc:Choice>
    <mc:Fallback xmlns="">
      <p:transition xmlns:p14="http://schemas.microsoft.com/office/powerpoint/2010/main" spd="slow" advTm="150691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5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5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900"/>
                                        <p:tgtEl>
                                          <p:spTgt spid="115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5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900"/>
                                        <p:tgtEl>
                                          <p:spTgt spid="11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700"/>
                                        <p:tgtEl>
                                          <p:spTgt spid="1157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115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5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800"/>
                                        <p:tgtEl>
                                          <p:spTgt spid="1157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799"/>
                                          </p:stCondLst>
                                        </p:cTn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5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5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5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5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5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00"/>
                                        <p:tgtEl>
                                          <p:spTgt spid="115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5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157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700"/>
                                        <p:tgtEl>
                                          <p:spTgt spid="115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57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800"/>
                                        <p:tgtEl>
                                          <p:spTgt spid="1157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799"/>
                                          </p:stCondLst>
                                        </p:cTn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700"/>
                                        <p:tgtEl>
                                          <p:spTgt spid="115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800"/>
                                        <p:tgtEl>
                                          <p:spTgt spid="115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23" grpId="0" uiExpand="1" build="p"/>
      <p:bldP spid="115743" grpId="0" animBg="1"/>
      <p:bldP spid="115744" grpId="0" animBg="1"/>
      <p:bldP spid="115729" grpId="0" animBg="1"/>
      <p:bldP spid="115729" grpId="1" animBg="1"/>
      <p:bldP spid="115737" grpId="0" animBg="1"/>
      <p:bldP spid="115737" grpId="1" animBg="1"/>
      <p:bldP spid="115738" grpId="0" animBg="1"/>
      <p:bldP spid="115738" grpId="1" animBg="1"/>
      <p:bldP spid="115741" grpId="0" uiExpand="1" animBg="1"/>
      <p:bldP spid="115741" grpId="1" uiExpan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25"/>
          <p:cNvSpPr txBox="1">
            <a:spLocks noChangeArrowheads="1"/>
          </p:cNvSpPr>
          <p:nvPr/>
        </p:nvSpPr>
        <p:spPr bwMode="auto">
          <a:xfrm>
            <a:off x="194400" y="914400"/>
            <a:ext cx="8698080" cy="4062651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l">
              <a:buFontTx/>
              <a:buNone/>
              <a:defRPr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Notation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defRPr/>
            </a:pP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radius1=14.6 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(in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unit;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later)</a:t>
            </a:r>
          </a:p>
          <a:p>
            <a:pPr>
              <a:defRPr/>
            </a:pP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radius2:real, </a:t>
            </a:r>
            <a:r>
              <a:rPr lang="nl-N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radius3: {3 … 12</a:t>
            </a:r>
            <a:r>
              <a:rPr lang="nl-N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}</a:t>
            </a:r>
          </a:p>
          <a:p>
            <a:pPr>
              <a:defRPr/>
            </a:pP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bandMember</a:t>
            </a:r>
            <a:r>
              <a:rPr lang="nl-NL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={'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Paul','John','George','Ringo</a:t>
            </a:r>
            <a:r>
              <a:rPr lang="nl-N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'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}</a:t>
            </a:r>
            <a:endParaRPr lang="nl-NL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bandMember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:{'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Paul','John','George','Ringo</a:t>
            </a:r>
            <a:r>
              <a:rPr lang="nl-N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'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} </a:t>
            </a:r>
            <a:endParaRPr lang="nl-NL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bandMember:bandMember</a:t>
            </a:r>
            <a:r>
              <a:rPr lang="nl-NL" sz="2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</a:t>
            </a:r>
            <a:endParaRPr lang="nl-NL" sz="2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monarchs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=[</a:t>
            </a:r>
            <a:r>
              <a:rPr lang="nl-NL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'Willem1','Willem2','Willem3','Emma','Wilhelmina','Juliana','Beatrix','Alex</a:t>
            </a:r>
            <a:r>
              <a:rPr lang="nl-NL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'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  <a:endParaRPr lang="nl-NL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Bea=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monarchs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[6]</a:t>
            </a:r>
          </a:p>
          <a:p>
            <a:pPr>
              <a:defRPr/>
            </a:pP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Bea=='Beatrix'</a:t>
            </a:r>
            <a:endParaRPr lang="nl-NL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180975" indent="-180975" algn="l">
              <a:spcBef>
                <a:spcPct val="50000"/>
              </a:spcBef>
              <a:buFontTx/>
              <a:buNone/>
              <a:defRPr/>
            </a:pPr>
            <a:endParaRPr lang="nl-NL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8" name="Groep 27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29" name="Afbeelding 28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30" name="Rechte verbindingslijn 29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182" name="Rectangle 8"/>
          <p:cNvSpPr>
            <a:spLocks noChangeArrowheads="1"/>
          </p:cNvSpPr>
          <p:nvPr/>
        </p:nvSpPr>
        <p:spPr bwMode="auto">
          <a:xfrm>
            <a:off x="468313" y="1985962"/>
            <a:ext cx="2806700" cy="137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0183" name="Rectangle 9"/>
          <p:cNvSpPr>
            <a:spLocks noChangeArrowheads="1"/>
          </p:cNvSpPr>
          <p:nvPr/>
        </p:nvSpPr>
        <p:spPr bwMode="auto">
          <a:xfrm>
            <a:off x="1258888" y="2697956"/>
            <a:ext cx="914400" cy="56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81277" name="Oval 29"/>
          <p:cNvSpPr>
            <a:spLocks noChangeArrowheads="1"/>
          </p:cNvSpPr>
          <p:nvPr/>
        </p:nvSpPr>
        <p:spPr bwMode="auto">
          <a:xfrm>
            <a:off x="4597072" y="1945030"/>
            <a:ext cx="1080294" cy="31489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50800" algn="ctr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marL="180975" indent="-180975">
              <a:buFontTx/>
              <a:buNone/>
              <a:defRPr/>
            </a:pPr>
            <a:r>
              <a:rPr lang="nl-NL" sz="1800" dirty="0" err="1"/>
              <a:t>value</a:t>
            </a:r>
            <a:endParaRPr lang="nl-NL" sz="1800" dirty="0"/>
          </a:p>
        </p:txBody>
      </p:sp>
      <p:sp>
        <p:nvSpPr>
          <p:cNvPr id="181278" name="Oval 30"/>
          <p:cNvSpPr>
            <a:spLocks noChangeArrowheads="1"/>
          </p:cNvSpPr>
          <p:nvPr/>
        </p:nvSpPr>
        <p:spPr bwMode="auto">
          <a:xfrm>
            <a:off x="4845810" y="2256854"/>
            <a:ext cx="1598398" cy="34175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50800" algn="ctr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marL="180975" indent="-180975">
              <a:buFontTx/>
              <a:buNone/>
              <a:defRPr/>
            </a:pPr>
            <a:r>
              <a:rPr lang="nl-NL" dirty="0" smtClean="0"/>
              <a:t>set of </a:t>
            </a:r>
            <a:r>
              <a:rPr lang="nl-NL" dirty="0" err="1" smtClean="0"/>
              <a:t>values</a:t>
            </a:r>
            <a:endParaRPr lang="nl-NL" sz="1800" dirty="0"/>
          </a:p>
        </p:txBody>
      </p:sp>
      <p:sp>
        <p:nvSpPr>
          <p:cNvPr id="181279" name="Oval 31"/>
          <p:cNvSpPr>
            <a:spLocks noChangeArrowheads="1"/>
          </p:cNvSpPr>
          <p:nvPr/>
        </p:nvSpPr>
        <p:spPr bwMode="auto">
          <a:xfrm>
            <a:off x="6824588" y="2504695"/>
            <a:ext cx="1749574" cy="39726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50800" algn="ctr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marL="180975" indent="-180975">
              <a:buFontTx/>
              <a:buNone/>
              <a:defRPr/>
            </a:pPr>
            <a:r>
              <a:rPr lang="nl-NL" sz="1800" dirty="0"/>
              <a:t>set, no order</a:t>
            </a:r>
          </a:p>
        </p:txBody>
      </p:sp>
      <p:sp>
        <p:nvSpPr>
          <p:cNvPr id="181268" name="AutoShape 20"/>
          <p:cNvSpPr>
            <a:spLocks noChangeArrowheads="1"/>
          </p:cNvSpPr>
          <p:nvPr/>
        </p:nvSpPr>
        <p:spPr bwMode="auto">
          <a:xfrm>
            <a:off x="5508812" y="483518"/>
            <a:ext cx="2951620" cy="1284898"/>
          </a:xfrm>
          <a:prstGeom prst="wedgeEllipseCallout">
            <a:avLst>
              <a:gd name="adj1" fmla="val -135925"/>
              <a:gd name="adj2" fmla="val 118122"/>
            </a:avLst>
          </a:prstGeom>
          <a:solidFill>
            <a:schemeClr val="accent3">
              <a:lumMod val="40000"/>
              <a:lumOff val="60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buFontTx/>
              <a:buNone/>
            </a:pPr>
            <a:r>
              <a:rPr lang="nl-NL" sz="2000" dirty="0"/>
              <a:t>strings </a:t>
            </a:r>
            <a:r>
              <a:rPr lang="nl-NL" sz="2000" dirty="0" err="1"/>
              <a:t>that</a:t>
            </a:r>
            <a:r>
              <a:rPr lang="nl-NL" sz="2000" dirty="0"/>
              <a:t> are not concept </a:t>
            </a:r>
            <a:r>
              <a:rPr lang="nl-NL" sz="2000" dirty="0" err="1"/>
              <a:t>names</a:t>
            </a:r>
            <a:r>
              <a:rPr lang="nl-NL" sz="2000" dirty="0"/>
              <a:t> </a:t>
            </a:r>
            <a:r>
              <a:rPr lang="nl-NL" sz="2000" dirty="0" smtClean="0"/>
              <a:t>are </a:t>
            </a:r>
            <a:r>
              <a:rPr lang="nl-NL" sz="2000" dirty="0"/>
              <a:t>in </a:t>
            </a:r>
            <a:r>
              <a:rPr lang="nl-NL" sz="2000" dirty="0" smtClean="0"/>
              <a:t>quotes</a:t>
            </a:r>
            <a:endParaRPr lang="nl-NL" sz="2000" dirty="0"/>
          </a:p>
        </p:txBody>
      </p:sp>
      <p:sp>
        <p:nvSpPr>
          <p:cNvPr id="26" name="Oval 34"/>
          <p:cNvSpPr>
            <a:spLocks noChangeArrowheads="1"/>
          </p:cNvSpPr>
          <p:nvPr/>
        </p:nvSpPr>
        <p:spPr bwMode="auto">
          <a:xfrm>
            <a:off x="6724858" y="2859782"/>
            <a:ext cx="2419142" cy="35916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50800" algn="ctr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marL="180975" indent="-180975">
              <a:buFontTx/>
              <a:buNone/>
              <a:defRPr/>
            </a:pPr>
            <a:r>
              <a:rPr lang="nl-NL" dirty="0" smtClean="0"/>
              <a:t>set </a:t>
            </a:r>
            <a:r>
              <a:rPr lang="nl-NL" dirty="0" err="1" smtClean="0"/>
              <a:t>used</a:t>
            </a:r>
            <a:r>
              <a:rPr lang="nl-NL" dirty="0" smtClean="0"/>
              <a:t> as type</a:t>
            </a:r>
            <a:endParaRPr lang="nl-NL" sz="1800" dirty="0"/>
          </a:p>
        </p:txBody>
      </p:sp>
      <p:sp>
        <p:nvSpPr>
          <p:cNvPr id="27" name="Oval 34"/>
          <p:cNvSpPr>
            <a:spLocks noChangeArrowheads="1"/>
          </p:cNvSpPr>
          <p:nvPr/>
        </p:nvSpPr>
        <p:spPr bwMode="auto">
          <a:xfrm>
            <a:off x="3636427" y="3147814"/>
            <a:ext cx="5507573" cy="36644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50800" algn="ctr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marL="180975" indent="-180975">
              <a:buFontTx/>
              <a:buNone/>
              <a:defRPr/>
            </a:pPr>
            <a:r>
              <a:rPr lang="nl-NL" dirty="0" smtClean="0"/>
              <a:t>the </a:t>
            </a:r>
            <a:r>
              <a:rPr lang="nl-NL" dirty="0" err="1" smtClean="0"/>
              <a:t>same</a:t>
            </a:r>
            <a:r>
              <a:rPr lang="nl-NL" dirty="0" smtClean="0"/>
              <a:t> type, </a:t>
            </a:r>
            <a:r>
              <a:rPr lang="nl-NL" dirty="0" err="1" smtClean="0"/>
              <a:t>now</a:t>
            </a:r>
            <a:r>
              <a:rPr lang="nl-NL" dirty="0" smtClean="0"/>
              <a:t> </a:t>
            </a:r>
            <a:r>
              <a:rPr lang="nl-NL" dirty="0" err="1" smtClean="0"/>
              <a:t>referred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a name</a:t>
            </a:r>
            <a:endParaRPr lang="nl-NL" sz="1800" dirty="0"/>
          </a:p>
        </p:txBody>
      </p:sp>
      <p:sp>
        <p:nvSpPr>
          <p:cNvPr id="181280" name="Oval 32"/>
          <p:cNvSpPr>
            <a:spLocks noChangeArrowheads="1"/>
          </p:cNvSpPr>
          <p:nvPr/>
        </p:nvSpPr>
        <p:spPr bwMode="auto">
          <a:xfrm>
            <a:off x="4716016" y="3795886"/>
            <a:ext cx="4248472" cy="72008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50800" algn="ctr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marL="180975" indent="-180975">
              <a:buFontTx/>
              <a:buNone/>
              <a:defRPr/>
            </a:pPr>
            <a:r>
              <a:rPr lang="nl-NL" sz="1800" dirty="0" smtClean="0"/>
              <a:t>a vector: a set  </a:t>
            </a:r>
            <a:r>
              <a:rPr lang="nl-NL" sz="1800" dirty="0" err="1" smtClean="0"/>
              <a:t>indexed</a:t>
            </a:r>
            <a:r>
              <a:rPr lang="nl-NL" sz="1800" dirty="0" smtClean="0"/>
              <a:t> </a:t>
            </a:r>
            <a:r>
              <a:rPr lang="nl-NL" sz="1800" dirty="0" err="1" smtClean="0"/>
              <a:t>by</a:t>
            </a:r>
            <a:r>
              <a:rPr lang="nl-NL" sz="1800" dirty="0" smtClean="0"/>
              <a:t> </a:t>
            </a:r>
            <a:r>
              <a:rPr lang="nl-NL" sz="1800" dirty="0" err="1" smtClean="0"/>
              <a:t>numbers</a:t>
            </a:r>
            <a:endParaRPr lang="nl-NL" sz="1800" dirty="0"/>
          </a:p>
        </p:txBody>
      </p:sp>
      <p:sp>
        <p:nvSpPr>
          <p:cNvPr id="31" name="Oval 32"/>
          <p:cNvSpPr>
            <a:spLocks noChangeArrowheads="1"/>
          </p:cNvSpPr>
          <p:nvPr/>
        </p:nvSpPr>
        <p:spPr bwMode="auto">
          <a:xfrm>
            <a:off x="2382621" y="3939902"/>
            <a:ext cx="6725883" cy="672571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50800" algn="ctr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marL="180975" indent="-180975">
              <a:buFontTx/>
              <a:buNone/>
              <a:defRPr/>
            </a:pPr>
            <a:r>
              <a:rPr lang="nl-NL" dirty="0" err="1" smtClean="0"/>
              <a:t>quantity</a:t>
            </a:r>
            <a:r>
              <a:rPr lang="nl-NL" dirty="0" smtClean="0"/>
              <a:t> Bea is </a:t>
            </a:r>
            <a:r>
              <a:rPr lang="nl-NL" dirty="0" err="1" smtClean="0"/>
              <a:t>atomic</a:t>
            </a:r>
            <a:r>
              <a:rPr lang="nl-NL" dirty="0" smtClean="0"/>
              <a:t>  (=does not </a:t>
            </a:r>
            <a:r>
              <a:rPr lang="nl-NL" dirty="0" err="1" smtClean="0"/>
              <a:t>consist</a:t>
            </a:r>
            <a:r>
              <a:rPr lang="nl-NL" dirty="0" smtClean="0"/>
              <a:t> of </a:t>
            </a:r>
            <a:r>
              <a:rPr lang="nl-NL" dirty="0" err="1" smtClean="0"/>
              <a:t>properties</a:t>
            </a:r>
            <a:r>
              <a:rPr lang="nl-NL" dirty="0" smtClean="0"/>
              <a:t>); </a:t>
            </a:r>
          </a:p>
          <a:p>
            <a:pPr marL="180975" indent="-180975">
              <a:buFontTx/>
              <a:buNone/>
              <a:defRPr/>
            </a:pPr>
            <a:r>
              <a:rPr lang="nl-NL" dirty="0" smtClean="0"/>
              <a:t>a string with </a:t>
            </a:r>
            <a:r>
              <a:rPr lang="nl-NL" dirty="0" err="1" smtClean="0"/>
              <a:t>value</a:t>
            </a:r>
            <a:r>
              <a:rPr lang="nl-NL" dirty="0" smtClean="0"/>
              <a:t> 'Beatrix</a:t>
            </a:r>
            <a:r>
              <a:rPr lang="nl-NL" dirty="0"/>
              <a:t>'</a:t>
            </a:r>
            <a:endParaRPr lang="nl-NL" sz="1800" dirty="0"/>
          </a:p>
        </p:txBody>
      </p:sp>
      <p:sp>
        <p:nvSpPr>
          <p:cNvPr id="25" name="Oval 32"/>
          <p:cNvSpPr>
            <a:spLocks noChangeArrowheads="1"/>
          </p:cNvSpPr>
          <p:nvPr/>
        </p:nvSpPr>
        <p:spPr bwMode="auto">
          <a:xfrm>
            <a:off x="2483768" y="3742159"/>
            <a:ext cx="6090394" cy="485775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50800" algn="ctr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marL="180975" indent="-180975">
              <a:buFontTx/>
              <a:buNone/>
              <a:defRPr/>
            </a:pPr>
            <a:r>
              <a:rPr lang="nl-NL" dirty="0" smtClean="0"/>
              <a:t>element of a vector, </a:t>
            </a:r>
            <a:r>
              <a:rPr lang="nl-NL" dirty="0" err="1" smtClean="0"/>
              <a:t>obtained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means of </a:t>
            </a:r>
            <a:r>
              <a:rPr lang="nl-NL" dirty="0" err="1" smtClean="0"/>
              <a:t>an</a:t>
            </a:r>
            <a:r>
              <a:rPr lang="nl-NL" dirty="0" smtClean="0"/>
              <a:t> index</a:t>
            </a:r>
            <a:endParaRPr lang="nl-NL" sz="1800" dirty="0"/>
          </a:p>
        </p:txBody>
      </p:sp>
      <p:sp>
        <p:nvSpPr>
          <p:cNvPr id="17" name="Tekstvak 16"/>
          <p:cNvSpPr txBox="1"/>
          <p:nvPr/>
        </p:nvSpPr>
        <p:spPr>
          <a:xfrm>
            <a:off x="107504" y="194400"/>
            <a:ext cx="8964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Denoting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values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874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7430"/>
    </mc:Choice>
    <mc:Fallback xmlns="">
      <p:transition xmlns:p14="http://schemas.microsoft.com/office/powerpoint/2010/main" spd="slow" advTm="21743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81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81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00"/>
                                        <p:tgtEl>
                                          <p:spTgt spid="18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600"/>
                                        <p:tgtEl>
                                          <p:spTgt spid="181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599"/>
                                          </p:stCondLst>
                                        </p:cTn>
                                        <p:tgtEl>
                                          <p:spTgt spid="18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81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8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81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uiExpand="1" build="p" bldLvl="5"/>
      <p:bldP spid="181277" grpId="0" animBg="1"/>
      <p:bldP spid="181277" grpId="1" animBg="1"/>
      <p:bldP spid="181278" grpId="0" animBg="1"/>
      <p:bldP spid="181278" grpId="1" animBg="1"/>
      <p:bldP spid="181279" grpId="0" animBg="1"/>
      <p:bldP spid="181279" grpId="1" animBg="1"/>
      <p:bldP spid="181268" grpId="0" animBg="1"/>
      <p:bldP spid="181268" grpId="1" animBg="1"/>
      <p:bldP spid="26" grpId="0" animBg="1"/>
      <p:bldP spid="26" grpId="1" animBg="1"/>
      <p:bldP spid="27" grpId="0" animBg="1"/>
      <p:bldP spid="27" grpId="1" animBg="1"/>
      <p:bldP spid="181280" grpId="0" animBg="1"/>
      <p:bldP spid="181280" grpId="1" animBg="1"/>
      <p:bldP spid="31" grpId="0" animBg="1"/>
      <p:bldP spid="25" grpId="0" animBg="1"/>
      <p:bldP spid="2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ep 14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6" name="Afbeelding 15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7" name="Rechte verbindingslijn 16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 Box 25"/>
          <p:cNvSpPr txBox="1">
            <a:spLocks noChangeArrowheads="1"/>
          </p:cNvSpPr>
          <p:nvPr/>
        </p:nvSpPr>
        <p:spPr bwMode="auto">
          <a:xfrm>
            <a:off x="194400" y="914400"/>
            <a:ext cx="9058120" cy="4585871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l">
              <a:buFontTx/>
              <a:buNone/>
              <a:defRPr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Notation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defRPr/>
            </a:pPr>
            <a:r>
              <a:rPr lang="nl-NL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concept </a:t>
            </a:r>
            <a:r>
              <a:rPr lang="nl-NL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C</a:t>
            </a:r>
            <a:r>
              <a:rPr lang="nl-NL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have property </a:t>
            </a:r>
            <a:r>
              <a:rPr lang="nl-NL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</a:t>
            </a:r>
            <a:r>
              <a:rPr lang="nl-NL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</a:t>
            </a:r>
            <a:r>
              <a:rPr lang="nl-NL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</a:t>
            </a:r>
            <a:r>
              <a:rPr lang="nl-NL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vP</a:t>
            </a:r>
            <a:endParaRPr lang="nl-NL" sz="2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lvl="0">
              <a:defRPr/>
            </a:pPr>
            <a:r>
              <a:rPr lang="nl-NL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Dot </a:t>
            </a:r>
            <a:r>
              <a:rPr lang="nl-NL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notation</a:t>
            </a:r>
            <a:r>
              <a:rPr lang="nl-NL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        </a:t>
            </a:r>
            <a:r>
              <a:rPr lang="nl-NL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C.P </a:t>
            </a:r>
            <a:r>
              <a:rPr lang="nl-NL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= </a:t>
            </a:r>
            <a:r>
              <a:rPr lang="nl-NL" sz="20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vP</a:t>
            </a:r>
            <a:endParaRPr lang="nl-NL" sz="2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lvl="0">
              <a:defRPr/>
            </a:pPr>
            <a:r>
              <a:rPr lang="nl-NL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Index </a:t>
            </a:r>
            <a:r>
              <a:rPr lang="nl-NL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notation</a:t>
            </a:r>
            <a:r>
              <a:rPr lang="nl-NL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     </a:t>
            </a:r>
            <a:r>
              <a:rPr lang="nl-NL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C[P</a:t>
            </a:r>
            <a:r>
              <a:rPr lang="nl-NL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 = </a:t>
            </a:r>
            <a:r>
              <a:rPr lang="nl-NL" sz="20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vP</a:t>
            </a:r>
            <a:endParaRPr lang="nl-NL" sz="2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lvl="0">
              <a:defRPr/>
            </a:pPr>
            <a:r>
              <a:rPr lang="nl-NL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Subscript</a:t>
            </a:r>
            <a:r>
              <a:rPr lang="nl-NL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notation:C</a:t>
            </a:r>
            <a:r>
              <a:rPr lang="nl-NL" sz="2000" baseline="-25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nl-NL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nl-NL" sz="2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vP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nl-NL" sz="2000" b="1" dirty="0" err="1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bandMembers</a:t>
            </a:r>
            <a:r>
              <a:rPr lang="nl-NL" sz="20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={'</a:t>
            </a:r>
            <a:r>
              <a:rPr lang="nl-NL" sz="2000" b="1" dirty="0" err="1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Paul','John','George','Ringo</a:t>
            </a:r>
            <a:r>
              <a:rPr lang="nl-NL" sz="20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'</a:t>
            </a:r>
            <a:r>
              <a:rPr lang="nl-NL" sz="20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}</a:t>
            </a:r>
            <a:endParaRPr lang="nl-NL" sz="20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nl-NL" sz="2000" b="1" dirty="0" err="1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bandMember</a:t>
            </a:r>
            <a:r>
              <a:rPr lang="nl-NL" sz="20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:{'</a:t>
            </a:r>
            <a:r>
              <a:rPr lang="nl-NL" sz="2000" b="1" dirty="0" err="1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Paul','John','George','Ringo</a:t>
            </a:r>
            <a:r>
              <a:rPr lang="nl-NL" sz="20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'</a:t>
            </a:r>
            <a:r>
              <a:rPr lang="nl-NL" sz="20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} </a:t>
            </a:r>
            <a:endParaRPr lang="nl-NL" sz="20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nl-NL" sz="2000" b="1" dirty="0" err="1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bandMember</a:t>
            </a:r>
            <a:r>
              <a:rPr lang="nl-NL" sz="20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: </a:t>
            </a:r>
            <a:r>
              <a:rPr lang="nl-NL" sz="2000" b="1" dirty="0" err="1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bandMembers</a:t>
            </a:r>
            <a:endParaRPr lang="nl-NL" sz="2000" b="1" dirty="0" smtClean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bandMembers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:[bas:'Paul</a:t>
            </a:r>
            <a:r>
              <a:rPr lang="nl-N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'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,drums:'Ringo</a:t>
            </a:r>
            <a:r>
              <a:rPr lang="nl-N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'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,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guit:g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</a:p>
          <a:p>
            <a:pPr>
              <a:defRPr/>
            </a:pP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g</a:t>
            </a:r>
            <a:r>
              <a:rPr lang="nl-N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=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['John','George</a:t>
            </a:r>
            <a:r>
              <a:rPr lang="nl-N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'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</a:p>
          <a:p>
            <a:pPr>
              <a:defRPr/>
            </a:pP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bandMembers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[bas]=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bandMembers.bas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='Paul</a:t>
            </a:r>
            <a:r>
              <a:rPr lang="nl-N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'</a:t>
            </a:r>
            <a:endParaRPr lang="nl-NL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bandMembers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[guit]=['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John','George</a:t>
            </a:r>
            <a:r>
              <a:rPr lang="nl-NL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'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]</a:t>
            </a:r>
          </a:p>
          <a:p>
            <a:pPr>
              <a:defRPr/>
            </a:pP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bandMembers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[guit][0]= </a:t>
            </a:r>
            <a:r>
              <a:rPr lang="nl-NL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bandMembers.guit</a:t>
            </a:r>
            <a:r>
              <a:rPr lang="nl-NL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[0]='John'</a:t>
            </a:r>
            <a:endParaRPr lang="nl-NL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 marL="180975" indent="-180975" algn="l">
              <a:spcBef>
                <a:spcPct val="50000"/>
              </a:spcBef>
              <a:buFontTx/>
              <a:buNone/>
              <a:defRPr/>
            </a:pP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107504" y="194400"/>
            <a:ext cx="8964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Denoting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values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181" name="Text Box 7"/>
          <p:cNvSpPr txBox="1">
            <a:spLocks noChangeArrowheads="1"/>
          </p:cNvSpPr>
          <p:nvPr/>
        </p:nvSpPr>
        <p:spPr bwMode="auto">
          <a:xfrm>
            <a:off x="179388" y="1319212"/>
            <a:ext cx="4319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nl-NL"/>
          </a:p>
        </p:txBody>
      </p:sp>
      <p:sp>
        <p:nvSpPr>
          <p:cNvPr id="50182" name="Rectangle 8"/>
          <p:cNvSpPr>
            <a:spLocks noChangeArrowheads="1"/>
          </p:cNvSpPr>
          <p:nvPr/>
        </p:nvSpPr>
        <p:spPr bwMode="auto">
          <a:xfrm>
            <a:off x="468313" y="1985962"/>
            <a:ext cx="2806700" cy="137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0183" name="Rectangle 9"/>
          <p:cNvSpPr>
            <a:spLocks noChangeArrowheads="1"/>
          </p:cNvSpPr>
          <p:nvPr/>
        </p:nvSpPr>
        <p:spPr bwMode="auto">
          <a:xfrm>
            <a:off x="1258888" y="2697956"/>
            <a:ext cx="914400" cy="56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8" name="Oval 32"/>
          <p:cNvSpPr>
            <a:spLocks noChangeArrowheads="1"/>
          </p:cNvSpPr>
          <p:nvPr/>
        </p:nvSpPr>
        <p:spPr bwMode="auto">
          <a:xfrm>
            <a:off x="3923928" y="3040360"/>
            <a:ext cx="4464496" cy="485775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50800" algn="ctr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marL="180975" indent="-180975">
              <a:buFontTx/>
              <a:buNone/>
              <a:defRPr/>
            </a:pPr>
            <a:r>
              <a:rPr lang="nl-NL" sz="1800" dirty="0" smtClean="0"/>
              <a:t>vector: set, </a:t>
            </a:r>
            <a:r>
              <a:rPr lang="nl-NL" sz="1800" dirty="0" err="1" smtClean="0"/>
              <a:t>indexed</a:t>
            </a:r>
            <a:r>
              <a:rPr lang="nl-NL" sz="1800" dirty="0" smtClean="0"/>
              <a:t> </a:t>
            </a:r>
            <a:r>
              <a:rPr lang="nl-NL" sz="1800" dirty="0" err="1" smtClean="0"/>
              <a:t>by</a:t>
            </a:r>
            <a:r>
              <a:rPr lang="nl-NL" sz="1800" dirty="0" smtClean="0"/>
              <a:t> </a:t>
            </a:r>
            <a:r>
              <a:rPr lang="nl-NL" sz="1800" dirty="0" err="1" smtClean="0"/>
              <a:t>names</a:t>
            </a:r>
            <a:endParaRPr lang="nl-NL" sz="1800" dirty="0"/>
          </a:p>
        </p:txBody>
      </p:sp>
      <p:sp>
        <p:nvSpPr>
          <p:cNvPr id="19" name="Oval 32"/>
          <p:cNvSpPr>
            <a:spLocks noChangeArrowheads="1"/>
          </p:cNvSpPr>
          <p:nvPr/>
        </p:nvSpPr>
        <p:spPr bwMode="auto">
          <a:xfrm>
            <a:off x="3107432" y="3723878"/>
            <a:ext cx="3744416" cy="485775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50800" algn="ctr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marL="180975" indent="-180975">
              <a:buFontTx/>
              <a:buNone/>
              <a:defRPr/>
            </a:pPr>
            <a:r>
              <a:rPr lang="nl-NL" sz="1800" dirty="0" err="1" smtClean="0"/>
              <a:t>ordered</a:t>
            </a:r>
            <a:r>
              <a:rPr lang="nl-NL" sz="1800" dirty="0" smtClean="0"/>
              <a:t> set, </a:t>
            </a:r>
            <a:r>
              <a:rPr lang="nl-NL" sz="1800" dirty="0" err="1" smtClean="0"/>
              <a:t>indexed</a:t>
            </a:r>
            <a:r>
              <a:rPr lang="nl-NL" sz="1800" dirty="0" smtClean="0"/>
              <a:t> </a:t>
            </a:r>
            <a:r>
              <a:rPr lang="nl-NL" sz="1800" dirty="0" err="1" smtClean="0"/>
              <a:t>by</a:t>
            </a:r>
            <a:r>
              <a:rPr lang="nl-NL" sz="1800" dirty="0" smtClean="0"/>
              <a:t> </a:t>
            </a:r>
            <a:r>
              <a:rPr lang="nl-NL" sz="1800" dirty="0" err="1" smtClean="0"/>
              <a:t>numbers</a:t>
            </a:r>
            <a:endParaRPr lang="nl-NL" sz="1800" dirty="0"/>
          </a:p>
        </p:txBody>
      </p:sp>
      <p:sp>
        <p:nvSpPr>
          <p:cNvPr id="21" name="Oval 32"/>
          <p:cNvSpPr>
            <a:spLocks noChangeArrowheads="1"/>
          </p:cNvSpPr>
          <p:nvPr/>
        </p:nvSpPr>
        <p:spPr bwMode="auto">
          <a:xfrm>
            <a:off x="5724128" y="4246215"/>
            <a:ext cx="2808311" cy="485775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50800" algn="ctr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marL="180975" indent="-180975">
              <a:buFontTx/>
              <a:buNone/>
              <a:defRPr/>
            </a:pPr>
            <a:r>
              <a:rPr lang="nl-NL" sz="1800" dirty="0" smtClean="0"/>
              <a:t>compound concept</a:t>
            </a:r>
            <a:endParaRPr lang="nl-NL" sz="1800" dirty="0"/>
          </a:p>
        </p:txBody>
      </p:sp>
      <p:sp>
        <p:nvSpPr>
          <p:cNvPr id="22" name="Oval 32"/>
          <p:cNvSpPr>
            <a:spLocks noChangeArrowheads="1"/>
          </p:cNvSpPr>
          <p:nvPr/>
        </p:nvSpPr>
        <p:spPr bwMode="auto">
          <a:xfrm>
            <a:off x="2339181" y="4227934"/>
            <a:ext cx="7176392" cy="485775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50800" algn="ctr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marL="180975" indent="-180975">
              <a:buFontTx/>
              <a:buNone/>
              <a:defRPr/>
            </a:pPr>
            <a:r>
              <a:rPr lang="nl-NL" sz="1800" dirty="0" err="1" smtClean="0"/>
              <a:t>indexing</a:t>
            </a:r>
            <a:r>
              <a:rPr lang="nl-NL" sz="1800" dirty="0" smtClean="0"/>
              <a:t> a compound concept </a:t>
            </a:r>
            <a:r>
              <a:rPr lang="nl-NL" sz="1800" dirty="0" err="1" smtClean="0"/>
              <a:t>to</a:t>
            </a:r>
            <a:r>
              <a:rPr lang="nl-NL" sz="1800" dirty="0" smtClean="0"/>
              <a:t> </a:t>
            </a:r>
            <a:r>
              <a:rPr lang="nl-NL" sz="1800" dirty="0" err="1" smtClean="0"/>
              <a:t>obtain</a:t>
            </a:r>
            <a:r>
              <a:rPr lang="nl-NL" sz="1800" dirty="0" smtClean="0"/>
              <a:t> </a:t>
            </a:r>
            <a:r>
              <a:rPr lang="nl-NL" sz="1800" dirty="0" err="1" smtClean="0"/>
              <a:t>an</a:t>
            </a:r>
            <a:r>
              <a:rPr lang="nl-NL" sz="1800" dirty="0" smtClean="0"/>
              <a:t> </a:t>
            </a:r>
            <a:r>
              <a:rPr lang="nl-NL" sz="1800" dirty="0" err="1" smtClean="0"/>
              <a:t>atomic</a:t>
            </a:r>
            <a:r>
              <a:rPr lang="nl-NL" sz="1800" dirty="0" smtClean="0"/>
              <a:t> concept</a:t>
            </a:r>
            <a:endParaRPr lang="nl-NL" sz="1800" dirty="0"/>
          </a:p>
        </p:txBody>
      </p:sp>
      <p:sp>
        <p:nvSpPr>
          <p:cNvPr id="23" name="AutoShape 14"/>
          <p:cNvSpPr>
            <a:spLocks noChangeArrowheads="1"/>
          </p:cNvSpPr>
          <p:nvPr/>
        </p:nvSpPr>
        <p:spPr bwMode="auto">
          <a:xfrm>
            <a:off x="4438102" y="29692"/>
            <a:ext cx="5174457" cy="1289520"/>
          </a:xfrm>
          <a:prstGeom prst="wedgeEllipseCallout">
            <a:avLst>
              <a:gd name="adj1" fmla="val -49673"/>
              <a:gd name="adj2" fmla="val 5986"/>
            </a:avLst>
          </a:prstGeom>
          <a:solidFill>
            <a:schemeClr val="accent3">
              <a:lumMod val="40000"/>
              <a:lumOff val="6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buFontTx/>
              <a:buNone/>
            </a:pPr>
            <a:r>
              <a:rPr lang="nl-NL" sz="1600" dirty="0" smtClean="0"/>
              <a:t>dot-</a:t>
            </a:r>
            <a:r>
              <a:rPr lang="nl-NL" sz="1600" dirty="0" err="1" smtClean="0"/>
              <a:t>notation</a:t>
            </a:r>
            <a:r>
              <a:rPr lang="nl-NL" sz="1600" dirty="0" smtClean="0"/>
              <a:t>: </a:t>
            </a:r>
            <a:r>
              <a:rPr lang="nl-NL" sz="1600" dirty="0" err="1" smtClean="0"/>
              <a:t>supported</a:t>
            </a:r>
            <a:r>
              <a:rPr lang="nl-NL" sz="1600" dirty="0" smtClean="0"/>
              <a:t> </a:t>
            </a:r>
            <a:r>
              <a:rPr lang="nl-NL" sz="1600" dirty="0" err="1"/>
              <a:t>by</a:t>
            </a:r>
            <a:r>
              <a:rPr lang="nl-NL" sz="1600" dirty="0"/>
              <a:t> </a:t>
            </a:r>
            <a:r>
              <a:rPr lang="nl-NL" sz="1600" dirty="0" err="1"/>
              <a:t>all</a:t>
            </a:r>
            <a:r>
              <a:rPr lang="nl-NL" sz="1600" dirty="0"/>
              <a:t> computer </a:t>
            </a:r>
            <a:r>
              <a:rPr lang="nl-NL" sz="1600" dirty="0" err="1" smtClean="0"/>
              <a:t>languages</a:t>
            </a:r>
            <a:r>
              <a:rPr lang="nl-NL" sz="1600" dirty="0" smtClean="0"/>
              <a:t> ‘dot</a:t>
            </a:r>
            <a:r>
              <a:rPr lang="nl-NL" sz="1600" dirty="0"/>
              <a:t>’ </a:t>
            </a:r>
            <a:r>
              <a:rPr lang="nl-NL" sz="1600" dirty="0" err="1"/>
              <a:t>abbreviation</a:t>
            </a:r>
            <a:r>
              <a:rPr lang="nl-NL" sz="1600" dirty="0"/>
              <a:t> of ‘</a:t>
            </a:r>
            <a:r>
              <a:rPr lang="nl-NL" sz="1600" dirty="0" err="1"/>
              <a:t>its</a:t>
            </a:r>
            <a:r>
              <a:rPr lang="nl-NL" sz="1600" dirty="0"/>
              <a:t>’ (=part-of</a:t>
            </a:r>
            <a:r>
              <a:rPr lang="nl-NL" sz="1600" dirty="0" smtClean="0"/>
              <a:t>). </a:t>
            </a:r>
            <a:r>
              <a:rPr lang="nl-NL" sz="1600" dirty="0" err="1" smtClean="0"/>
              <a:t>If</a:t>
            </a:r>
            <a:r>
              <a:rPr lang="nl-NL" sz="1600" dirty="0" smtClean="0"/>
              <a:t> </a:t>
            </a:r>
            <a:r>
              <a:rPr lang="nl-NL" sz="1600" dirty="0"/>
              <a:t>type of P is compound: C.P.X. etc.</a:t>
            </a:r>
          </a:p>
        </p:txBody>
      </p:sp>
      <p:sp>
        <p:nvSpPr>
          <p:cNvPr id="28" name="AutoShape 15"/>
          <p:cNvSpPr>
            <a:spLocks noChangeArrowheads="1"/>
          </p:cNvSpPr>
          <p:nvPr/>
        </p:nvSpPr>
        <p:spPr bwMode="auto">
          <a:xfrm>
            <a:off x="4571999" y="483518"/>
            <a:ext cx="5040559" cy="1584176"/>
          </a:xfrm>
          <a:prstGeom prst="wedgeEllipseCallout">
            <a:avLst>
              <a:gd name="adj1" fmla="val -49659"/>
              <a:gd name="adj2" fmla="val -694"/>
            </a:avLst>
          </a:prstGeom>
          <a:solidFill>
            <a:schemeClr val="accent3">
              <a:lumMod val="40000"/>
              <a:lumOff val="6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buFontTx/>
              <a:buNone/>
            </a:pPr>
            <a:r>
              <a:rPr lang="nl-NL" sz="1600" dirty="0" smtClean="0"/>
              <a:t>index </a:t>
            </a:r>
            <a:r>
              <a:rPr lang="nl-NL" sz="1600" dirty="0" err="1" smtClean="0"/>
              <a:t>notation</a:t>
            </a:r>
            <a:r>
              <a:rPr lang="nl-NL" sz="1600" dirty="0" smtClean="0"/>
              <a:t>: </a:t>
            </a:r>
            <a:r>
              <a:rPr lang="nl-NL" sz="1600" dirty="0" err="1" smtClean="0"/>
              <a:t>supported</a:t>
            </a:r>
            <a:r>
              <a:rPr lang="nl-NL" sz="1600" dirty="0" smtClean="0"/>
              <a:t> </a:t>
            </a:r>
            <a:r>
              <a:rPr lang="nl-NL" sz="1600" dirty="0" err="1"/>
              <a:t>by</a:t>
            </a:r>
            <a:r>
              <a:rPr lang="nl-NL" sz="1600" dirty="0"/>
              <a:t> most computer </a:t>
            </a:r>
            <a:r>
              <a:rPr lang="nl-NL" sz="1600" dirty="0" err="1" smtClean="0"/>
              <a:t>languages</a:t>
            </a:r>
            <a:r>
              <a:rPr lang="nl-NL" sz="1600" dirty="0" smtClean="0"/>
              <a:t> </a:t>
            </a:r>
            <a:r>
              <a:rPr lang="nl-NL" sz="1600" dirty="0" err="1" smtClean="0"/>
              <a:t>reminiscent</a:t>
            </a:r>
            <a:r>
              <a:rPr lang="nl-NL" sz="1600" dirty="0" smtClean="0"/>
              <a:t> </a:t>
            </a:r>
            <a:r>
              <a:rPr lang="nl-NL" sz="1600" dirty="0"/>
              <a:t>of </a:t>
            </a:r>
            <a:r>
              <a:rPr lang="nl-NL" sz="1600" dirty="0" smtClean="0"/>
              <a:t>arrays (</a:t>
            </a:r>
            <a:r>
              <a:rPr lang="nl-NL" sz="1600" dirty="0" err="1" smtClean="0"/>
              <a:t>vectors</a:t>
            </a:r>
            <a:r>
              <a:rPr lang="nl-NL" sz="1600" dirty="0" smtClean="0"/>
              <a:t>): property name </a:t>
            </a:r>
            <a:r>
              <a:rPr lang="nl-NL" sz="1600" dirty="0" err="1"/>
              <a:t>instead</a:t>
            </a:r>
            <a:r>
              <a:rPr lang="nl-NL" sz="1600" dirty="0"/>
              <a:t> of integer </a:t>
            </a:r>
            <a:r>
              <a:rPr lang="nl-NL" sz="1600" dirty="0" smtClean="0"/>
              <a:t>index. </a:t>
            </a:r>
            <a:r>
              <a:rPr lang="nl-NL" sz="1600" dirty="0" err="1" smtClean="0"/>
              <a:t>If</a:t>
            </a:r>
            <a:r>
              <a:rPr lang="nl-NL" sz="1600" dirty="0" smtClean="0"/>
              <a:t> </a:t>
            </a:r>
            <a:r>
              <a:rPr lang="nl-NL" sz="1600" dirty="0"/>
              <a:t>type of P is compound: C[P][X] etc.</a:t>
            </a:r>
          </a:p>
        </p:txBody>
      </p:sp>
      <p:sp>
        <p:nvSpPr>
          <p:cNvPr id="29" name="AutoShape 17"/>
          <p:cNvSpPr>
            <a:spLocks noChangeArrowheads="1"/>
          </p:cNvSpPr>
          <p:nvPr/>
        </p:nvSpPr>
        <p:spPr bwMode="auto">
          <a:xfrm>
            <a:off x="4438102" y="861481"/>
            <a:ext cx="5606506" cy="1836475"/>
          </a:xfrm>
          <a:prstGeom prst="wedgeEllipseCallout">
            <a:avLst>
              <a:gd name="adj1" fmla="val -49954"/>
              <a:gd name="adj2" fmla="val 4115"/>
            </a:avLst>
          </a:prstGeom>
          <a:solidFill>
            <a:schemeClr val="accent3">
              <a:lumMod val="40000"/>
              <a:lumOff val="60000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buFontTx/>
              <a:buNone/>
            </a:pPr>
            <a:r>
              <a:rPr lang="nl-NL" sz="1600" dirty="0" err="1" smtClean="0"/>
              <a:t>subscript</a:t>
            </a:r>
            <a:r>
              <a:rPr lang="nl-NL" sz="1600" dirty="0" smtClean="0"/>
              <a:t> </a:t>
            </a:r>
            <a:r>
              <a:rPr lang="nl-NL" sz="1600" dirty="0" err="1" smtClean="0"/>
              <a:t>notation</a:t>
            </a:r>
            <a:r>
              <a:rPr lang="nl-NL" sz="1600" dirty="0" smtClean="0"/>
              <a:t>: not </a:t>
            </a:r>
            <a:r>
              <a:rPr lang="nl-NL" sz="1600" dirty="0" err="1"/>
              <a:t>supported</a:t>
            </a:r>
            <a:r>
              <a:rPr lang="nl-NL" sz="1600" dirty="0"/>
              <a:t> </a:t>
            </a:r>
            <a:r>
              <a:rPr lang="nl-NL" sz="1600" dirty="0" err="1"/>
              <a:t>by</a:t>
            </a:r>
            <a:r>
              <a:rPr lang="nl-NL" sz="1600" dirty="0"/>
              <a:t> computer </a:t>
            </a:r>
            <a:r>
              <a:rPr lang="nl-NL" sz="1600" dirty="0" err="1" smtClean="0"/>
              <a:t>languages</a:t>
            </a:r>
            <a:r>
              <a:rPr lang="nl-NL" sz="1600" dirty="0" smtClean="0"/>
              <a:t>. </a:t>
            </a:r>
            <a:r>
              <a:rPr lang="nl-NL" sz="1600" dirty="0" err="1" smtClean="0"/>
              <a:t>Developed</a:t>
            </a:r>
            <a:r>
              <a:rPr lang="nl-NL" sz="1600" dirty="0" smtClean="0"/>
              <a:t> </a:t>
            </a:r>
            <a:r>
              <a:rPr lang="nl-NL" sz="1600" dirty="0" err="1"/>
              <a:t>from</a:t>
            </a:r>
            <a:r>
              <a:rPr lang="nl-NL" sz="1600" dirty="0"/>
              <a:t> hand </a:t>
            </a:r>
            <a:r>
              <a:rPr lang="nl-NL" sz="1600" dirty="0" err="1"/>
              <a:t>writing</a:t>
            </a:r>
            <a:r>
              <a:rPr lang="nl-NL" sz="1600" dirty="0"/>
              <a:t> </a:t>
            </a:r>
            <a:r>
              <a:rPr lang="nl-NL" sz="1600" dirty="0" smtClean="0"/>
              <a:t>(compact: </a:t>
            </a:r>
            <a:r>
              <a:rPr lang="nl-NL" sz="1600" dirty="0" err="1" smtClean="0"/>
              <a:t>little</a:t>
            </a:r>
            <a:r>
              <a:rPr lang="nl-NL" sz="1600" dirty="0" smtClean="0"/>
              <a:t> </a:t>
            </a:r>
            <a:r>
              <a:rPr lang="nl-NL" sz="1600" dirty="0" err="1" smtClean="0"/>
              <a:t>to</a:t>
            </a:r>
            <a:r>
              <a:rPr lang="nl-NL" sz="1600" dirty="0" smtClean="0"/>
              <a:t> </a:t>
            </a:r>
            <a:r>
              <a:rPr lang="nl-NL" sz="1600" dirty="0" err="1" smtClean="0"/>
              <a:t>write</a:t>
            </a:r>
            <a:r>
              <a:rPr lang="nl-NL" sz="1600" dirty="0" smtClean="0"/>
              <a:t>). </a:t>
            </a:r>
            <a:r>
              <a:rPr lang="nl-NL" sz="1600" dirty="0" err="1" smtClean="0"/>
              <a:t>If</a:t>
            </a:r>
            <a:r>
              <a:rPr lang="nl-NL" sz="1600" dirty="0" smtClean="0"/>
              <a:t> </a:t>
            </a:r>
            <a:r>
              <a:rPr lang="nl-NL" sz="1600" dirty="0"/>
              <a:t>P is compound: </a:t>
            </a:r>
            <a:r>
              <a:rPr lang="nl-NL" sz="1600" dirty="0" err="1"/>
              <a:t>subsubsubscript</a:t>
            </a:r>
            <a:r>
              <a:rPr lang="nl-NL" sz="1600" dirty="0"/>
              <a:t> </a:t>
            </a:r>
            <a:r>
              <a:rPr lang="nl-NL" sz="1600" dirty="0" smtClean="0"/>
              <a:t>etc. Not </a:t>
            </a:r>
            <a:r>
              <a:rPr lang="nl-NL" sz="1600" dirty="0" err="1"/>
              <a:t>standardized</a:t>
            </a:r>
            <a:r>
              <a:rPr lang="nl-NL" sz="1600" dirty="0"/>
              <a:t> (C</a:t>
            </a:r>
            <a:r>
              <a:rPr lang="nl-NL" sz="1600" baseline="30000" dirty="0"/>
              <a:t>P</a:t>
            </a:r>
            <a:r>
              <a:rPr lang="nl-NL" sz="1600" dirty="0"/>
              <a:t>, P</a:t>
            </a:r>
            <a:r>
              <a:rPr lang="nl-NL" sz="1600" baseline="-25000" dirty="0"/>
              <a:t>C</a:t>
            </a:r>
            <a:r>
              <a:rPr lang="nl-NL" sz="1600" dirty="0"/>
              <a:t>, P</a:t>
            </a:r>
            <a:r>
              <a:rPr lang="nl-NL" sz="1600" baseline="30000" dirty="0"/>
              <a:t>C</a:t>
            </a:r>
            <a:r>
              <a:rPr lang="nl-NL" sz="1600" dirty="0"/>
              <a:t>)</a:t>
            </a:r>
          </a:p>
        </p:txBody>
      </p:sp>
      <p:sp>
        <p:nvSpPr>
          <p:cNvPr id="20" name="Oval 32"/>
          <p:cNvSpPr>
            <a:spLocks noChangeArrowheads="1"/>
          </p:cNvSpPr>
          <p:nvPr/>
        </p:nvSpPr>
        <p:spPr bwMode="auto">
          <a:xfrm>
            <a:off x="5447656" y="3723878"/>
            <a:ext cx="3708448" cy="485775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50800" algn="ctr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lIns="0" tIns="0" rIns="0" bIns="0" anchor="ctr"/>
          <a:lstStyle/>
          <a:p>
            <a:pPr marL="180975" indent="-180975">
              <a:buFontTx/>
              <a:buNone/>
              <a:defRPr/>
            </a:pPr>
            <a:r>
              <a:rPr lang="nl-NL" sz="1800" dirty="0" err="1" smtClean="0"/>
              <a:t>indexed</a:t>
            </a:r>
            <a:r>
              <a:rPr lang="nl-NL" sz="1800" dirty="0" smtClean="0"/>
              <a:t> </a:t>
            </a:r>
            <a:r>
              <a:rPr lang="nl-NL" sz="1800" dirty="0" err="1" smtClean="0"/>
              <a:t>atomic</a:t>
            </a:r>
            <a:r>
              <a:rPr lang="nl-NL" sz="1800" dirty="0" smtClean="0"/>
              <a:t> element of a set</a:t>
            </a:r>
            <a:endParaRPr lang="nl-NL" sz="1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4071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6048"/>
    </mc:Choice>
    <mc:Fallback xmlns="">
      <p:transition xmlns:p14="http://schemas.microsoft.com/office/powerpoint/2010/main" spd="slow" advTm="356048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6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5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6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5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uiExpand="1" build="p" bldLvl="5"/>
      <p:bldP spid="18" grpId="0" animBg="1"/>
      <p:bldP spid="18" grpId="1" animBg="1"/>
      <p:bldP spid="19" grpId="0" animBg="1"/>
      <p:bldP spid="19" grpId="1" animBg="1"/>
      <p:bldP spid="21" grpId="0" animBg="1"/>
      <p:bldP spid="21" grpId="1" animBg="1"/>
      <p:bldP spid="22" grpId="0" animBg="1"/>
      <p:bldP spid="23" grpId="0" animBg="1"/>
      <p:bldP spid="23" grpId="1" animBg="1"/>
      <p:bldP spid="28" grpId="0" animBg="1"/>
      <p:bldP spid="28" grpId="1" animBg="1"/>
      <p:bldP spid="29" grpId="0" animBg="1"/>
      <p:bldP spid="29" grpId="1" animBg="1"/>
      <p:bldP spid="20" grpId="0" animBg="1"/>
      <p:bldP spid="2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ep 13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5" name="Afbeelding 14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6" name="Rechte verbindingslijn 15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109" name="Text Box 7"/>
          <p:cNvSpPr txBox="1">
            <a:spLocks noChangeArrowheads="1"/>
          </p:cNvSpPr>
          <p:nvPr/>
        </p:nvSpPr>
        <p:spPr bwMode="auto">
          <a:xfrm>
            <a:off x="179388" y="1319212"/>
            <a:ext cx="43195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nl-NL"/>
          </a:p>
        </p:txBody>
      </p:sp>
      <p:sp>
        <p:nvSpPr>
          <p:cNvPr id="47110" name="Rectangle 8"/>
          <p:cNvSpPr>
            <a:spLocks noChangeArrowheads="1"/>
          </p:cNvSpPr>
          <p:nvPr/>
        </p:nvSpPr>
        <p:spPr bwMode="auto">
          <a:xfrm>
            <a:off x="468313" y="1985962"/>
            <a:ext cx="2806700" cy="137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7111" name="Rectangle 9"/>
          <p:cNvSpPr>
            <a:spLocks noChangeArrowheads="1"/>
          </p:cNvSpPr>
          <p:nvPr/>
        </p:nvSpPr>
        <p:spPr bwMode="auto">
          <a:xfrm>
            <a:off x="1258888" y="2697956"/>
            <a:ext cx="914400" cy="56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17771" name="Text Box 11"/>
          <p:cNvSpPr txBox="1">
            <a:spLocks noChangeArrowheads="1"/>
          </p:cNvSpPr>
          <p:nvPr/>
        </p:nvSpPr>
        <p:spPr bwMode="auto">
          <a:xfrm>
            <a:off x="194400" y="914400"/>
            <a:ext cx="8497888" cy="3816429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>
              <a:buFontTx/>
              <a:buNone/>
              <a:defRPr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Clean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conceptualization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matters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l">
              <a:buFontTx/>
              <a:buNone/>
              <a:defRPr/>
            </a:pP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defRPr/>
            </a:pP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Confusion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about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naming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a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disaster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defRPr/>
            </a:pP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Organization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against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chaos in case of complex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(1000-s of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relations) 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defRPr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Serves 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a checklist: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relations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incorporate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 model?</a:t>
            </a:r>
          </a:p>
          <a:p>
            <a:pPr algn="l">
              <a:defRPr/>
            </a:pP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Notation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making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subtle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choices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explicit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invites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accurately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even prior the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formalisation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defRPr/>
            </a:pP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Computers start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playing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essential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even in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conceptual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modeling,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computers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require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unambiguous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notation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(Web 2.0 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!);</a:t>
            </a: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defRPr/>
            </a:pP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going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next step, computers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anyhow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naming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consistency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between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conceptual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model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formal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model.</a:t>
            </a: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07504" y="194400"/>
            <a:ext cx="8964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Denoting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values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9248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357"/>
    </mc:Choice>
    <mc:Fallback xmlns="">
      <p:transition xmlns:p14="http://schemas.microsoft.com/office/powerpoint/2010/main" spd="slow" advTm="151357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71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2.2|2.9|3.4|6|5.8|6.2|3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|3.1|4.9|14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2.3|3.3|12.8|10.6|19.9|3.3|38.8|24.9|13|9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8.8|15.8|34.6|15.2|14.4|36.4|43.7|28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8|9.5|37.1|80.4|59.7|52|39.1|23|14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6|12.8|14.1|18.4|22.5|24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5276</TotalTime>
  <Words>949</Words>
  <Application>Microsoft Macintosh PowerPoint</Application>
  <PresentationFormat>On-screen Show (16:9)</PresentationFormat>
  <Paragraphs>109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 core Course on Modeling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TU/e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Tijn Borghuis</cp:lastModifiedBy>
  <cp:revision>377</cp:revision>
  <dcterms:created xsi:type="dcterms:W3CDTF">2013-05-16T11:19:57Z</dcterms:created>
  <dcterms:modified xsi:type="dcterms:W3CDTF">2014-01-12T16:10:09Z</dcterms:modified>
</cp:coreProperties>
</file>